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6858000" cx="9144000"/>
  <p:notesSz cx="7315200" cy="9601200"/>
  <p:embeddedFontLst>
    <p:embeddedFont>
      <p:font typeface="Questrial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7D63529-D66D-409E-AECF-FFF19B981FBE}">
  <a:tblStyle styleId="{17D63529-D66D-409E-AECF-FFF19B981FBE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6E6E6"/>
          </a:solidFill>
        </a:fill>
      </a:tcStyle>
    </a:wholeTbl>
    <a:band1H>
      <a:tcStyle>
        <a:fill>
          <a:solidFill>
            <a:srgbClr val="CACACA"/>
          </a:solidFill>
        </a:fill>
      </a:tcStyle>
    </a:band1H>
    <a:band1V>
      <a:tcStyle>
        <a:fill>
          <a:solidFill>
            <a:srgbClr val="CACACA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dk1"/>
          </a:solidFill>
        </a:fill>
      </a:tcStyle>
    </a:firstRow>
  </a:tblStyle>
  <a:tblStyle styleId="{5331A97D-125E-477D-8A29-864BFBD7C392}" styleName="Table_1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1E6E6"/>
          </a:solidFill>
        </a:fill>
      </a:tcStyle>
    </a:wholeTbl>
    <a:band1H>
      <a:tcStyle>
        <a:fill>
          <a:solidFill>
            <a:srgbClr val="E2CACA"/>
          </a:solidFill>
        </a:fill>
      </a:tcStyle>
    </a:band1H>
    <a:band1V>
      <a:tcStyle>
        <a:fill>
          <a:solidFill>
            <a:srgbClr val="E2CACA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Questrial-regular.fntdata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44055" y="0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2015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44055" y="912015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rIns="96625" tIns="483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732189" y="4560898"/>
            <a:ext cx="5850821" cy="4319555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17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4" name="Shape 94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Questrial"/>
              <a:buNone/>
              <a:defRPr b="0" i="0" sz="28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8" name="Shape 98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/>
          <p:nvPr>
            <p:ph idx="2" type="pic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2CACA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Shape 114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Questrial"/>
              <a:buNone/>
              <a:defRPr b="0" i="0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2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3" type="body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5.gif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8.gif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685800" y="1295400"/>
            <a:ext cx="8153399" cy="32003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COMPLETING THE APP</a:t>
            </a:r>
            <a:br>
              <a:rPr b="0" i="0" lang="en-US" sz="5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1" i="0" lang="en-US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Senior Parent Night Presentation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Teachers + Letters+ Naviance=???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685800" y="1600200"/>
            <a:ext cx="81533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Ask teachers if able to accommodate request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Counselors will enter teachers names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Teachers do NOT have to have their names entered prior to working on their parts or uploading documents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Teachers will write and upload, complete associated forms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Letters written to be used for all institutions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Direct teachers with questions to counselors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General tips to remember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Take a deep breath!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17526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Admission offices, not “Denial Office”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Looking for a reason to let you in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Building a class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Diversity of all kinds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First Impressions	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Communicating on paper, electronics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1" i="0" lang="en-US" sz="2210" u="sng" cap="none" strike="noStrike">
                <a:solidFill>
                  <a:srgbClr val="810000"/>
                </a:solidFill>
                <a:latin typeface="Questrial"/>
                <a:ea typeface="Questrial"/>
                <a:cs typeface="Questrial"/>
                <a:sym typeface="Questrial"/>
              </a:rPr>
              <a:t>Appropriate: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email address---VERY IMPORTANT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Language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Facebook/Phone use</a:t>
            </a:r>
          </a:p>
          <a:p>
            <a:pPr indent="-228600" lvl="3" marL="13716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❖"/>
            </a:pPr>
            <a:r>
              <a:rPr b="0" i="0" lang="en-US" sz="17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Once it’s out there, it’s there &amp; can’t control it</a:t>
            </a:r>
          </a:p>
          <a:p>
            <a:pPr indent="-228600" lvl="3" marL="13716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❖"/>
            </a:pPr>
            <a:r>
              <a:rPr b="0" i="0" lang="en-US" sz="17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Colleges, employers</a:t>
            </a:r>
          </a:p>
          <a:p>
            <a:pPr indent="-228600" lvl="3" marL="13716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❖"/>
            </a:pPr>
            <a:r>
              <a:rPr b="0" i="0" lang="en-US" sz="17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Criminal implications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Chart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Google Doc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312"/>
              <a:buFont typeface="Noto Sans Symbols"/>
              <a:buNone/>
            </a:pPr>
            <a:r>
              <a:t/>
            </a:r>
            <a:endParaRPr b="0" i="0" sz="1954" u="none" cap="none" strike="noStrike">
              <a:solidFill>
                <a:srgbClr val="660066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https://sparklecupcakekitten.files.wordpress.com/2012/03/deep-breath.jpg"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590800"/>
            <a:ext cx="3276600" cy="2234642"/>
          </a:xfrm>
          <a:prstGeom prst="rect">
            <a:avLst/>
          </a:prstGeom>
          <a:noFill/>
          <a:ln>
            <a:noFill/>
          </a:ln>
          <a:effectLst>
            <a:reflection blurRad="0" dir="5400000" dist="50800" endA="0" endPos="65000" kx="0" rotWithShape="0" algn="bl" stA="0" stPos="0" sy="-100000" ky="0"/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609600" y="1524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General Tips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12647" y="1600200"/>
            <a:ext cx="81533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Professional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Appropriate grammar, punctuation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Spell check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Keep track of username/passwords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Using school username/pw for all may keep it simple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Honesty 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Read &amp; follow directions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Meet ALL deadlines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Common Mistakes to Avoid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12647" y="1600200"/>
            <a:ext cx="815339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Being too casual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Forgetting to send test scores from test company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Paying but not completing signature page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Forgetting to pay by the deadline or forgetting to request a fee waiver from counseling office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Not using CommonApp’s activity chart wisely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Not following directives from each college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Neglecting to confirm completion status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Waiting until the last minute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(source:  Lisa Micele,  Director of College Counseling at Univ of IL Laboratory HS)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Deadlines….meet ‘em!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 aware of all deadlines!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Counselors meet all deadlines of institutions (not yours)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Letters written according to upcoming deadlines, not order of requests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Testing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ACT – Next test </a:t>
            </a:r>
            <a:r>
              <a:rPr b="0" i="1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September 12, </a:t>
            </a: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2015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964"/>
              <a:buFont typeface="Noto Sans Symbols"/>
              <a:buChar char="❖"/>
            </a:pPr>
            <a:r>
              <a:rPr b="0" i="0" lang="en-US" sz="212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Testing STANDBY only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ACT—October 24, 2015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964"/>
              <a:buFont typeface="Noto Sans Symbols"/>
              <a:buChar char="❖"/>
            </a:pPr>
            <a:r>
              <a:rPr b="0" i="0" lang="en-US" sz="212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Register by Sept 18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SAT – Next test </a:t>
            </a:r>
            <a:r>
              <a:rPr b="0" i="1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October 3</a:t>
            </a: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2015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964"/>
              <a:buFont typeface="Noto Sans Symbols"/>
              <a:buChar char="❖"/>
            </a:pPr>
            <a:r>
              <a:rPr b="0" i="0" lang="en-US" sz="212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Register by September 3, 2015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4191000"/>
            <a:ext cx="3027013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8636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Get it done…together.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Student:  Project Manager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533400" y="1524000"/>
            <a:ext cx="9220200" cy="5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Potential college list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Determine Requirements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Complete Application &amp; Pieces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Request transcripts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Request letters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Request test scores sent from ACT/SAT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Make Senior Meeting with counselor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One month prior to first deadline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30- 60  minutes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Walk-in Wednesdays!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Follow-up</a:t>
            </a:r>
          </a:p>
          <a:p>
            <a:pPr indent="-228600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C:\Users\dajas098\AppData\Local\Microsoft\Windows\Temporary Internet Files\Content.IE5\PWW6777O\graphic_organizers[1].gif" id="231" name="Shape 2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6950" y="4152900"/>
            <a:ext cx="2914649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Families:  Support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Parent/Guardian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Tangible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Research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Information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Questions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Intangible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Non-judgmental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Understanding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Reality check</a:t>
            </a:r>
          </a:p>
          <a:p>
            <a:pPr indent="-28448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http://www.transitiontownbrixton.org/wp-content/uploads/2012/11/screen-beans-communicating-via-string-cans.gif" id="238" name="Shape 2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3048000"/>
            <a:ext cx="4962525" cy="292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" name="Shape 243"/>
          <p:cNvGraphicFramePr/>
          <p:nvPr/>
        </p:nvGraphicFramePr>
        <p:xfrm>
          <a:off x="36616" y="10668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{5331A97D-125E-477D-8A29-864BFBD7C392}</a:tableStyleId>
              </a:tblPr>
              <a:tblGrid>
                <a:gridCol w="1905000"/>
                <a:gridCol w="3505200"/>
                <a:gridCol w="3505200"/>
              </a:tblGrid>
              <a:tr h="106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Student needs…</a:t>
                      </a:r>
                    </a:p>
                  </a:txBody>
                  <a:tcPr marT="45725" marB="45725" marR="91450" marL="91450" anchor="b">
                    <a:solidFill>
                      <a:schemeClr val="dk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How parents </a:t>
                      </a:r>
                      <a:br>
                        <a:rPr lang="en-US" sz="2800"/>
                      </a:br>
                      <a:r>
                        <a:rPr lang="en-US" sz="2800"/>
                        <a:t>want to help…</a:t>
                      </a:r>
                    </a:p>
                  </a:txBody>
                  <a:tcPr marT="45725" marB="45725" marR="91450" marL="91450" anchor="b">
                    <a:solidFill>
                      <a:schemeClr val="dk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How parents </a:t>
                      </a:r>
                      <a:br>
                        <a:rPr lang="en-US" sz="2800"/>
                      </a:br>
                      <a:r>
                        <a:rPr lang="en-US" sz="2800"/>
                        <a:t>could help…</a:t>
                      </a:r>
                    </a:p>
                  </a:txBody>
                  <a:tcPr marT="45725" marB="45725" marR="91450" marL="91450" anchor="b">
                    <a:solidFill>
                      <a:schemeClr val="dk1"/>
                    </a:solidFill>
                  </a:tcPr>
                </a:tc>
              </a:tr>
              <a:tr h="1748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Essay help</a:t>
                      </a:r>
                    </a:p>
                  </a:txBody>
                  <a:tcPr marT="45725" marB="45725" marR="91450" marL="91450" anchor="ctr">
                    <a:solidFill>
                      <a:srgbClr val="3F3F3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Rework</a:t>
                      </a:r>
                      <a:r>
                        <a:rPr lang="en-US" sz="2400"/>
                        <a:t> student’s first draft, including structure, content and grammar; write essay for student.</a:t>
                      </a:r>
                    </a:p>
                  </a:txBody>
                  <a:tcPr marT="45725" marB="45725" marR="91450" marL="91450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Be a sounding board, make broad statements about structure,</a:t>
                      </a:r>
                      <a:r>
                        <a:rPr lang="en-US" sz="2400"/>
                        <a:t> flow and grammar</a:t>
                      </a:r>
                    </a:p>
                  </a:txBody>
                  <a:tcPr marT="45725" marB="45725" marR="91450" marL="91450" anchor="ctr">
                    <a:solidFill>
                      <a:schemeClr val="lt2"/>
                    </a:solidFill>
                  </a:tcPr>
                </a:tc>
              </a:tr>
              <a:tr h="1337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Application</a:t>
                      </a: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 completion help</a:t>
                      </a:r>
                    </a:p>
                  </a:txBody>
                  <a:tcPr marT="45725" marB="45725" marR="91450" marL="91450" anchor="ctr">
                    <a:solidFill>
                      <a:srgbClr val="3F3F3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Complete the application</a:t>
                      </a: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Brainstorm</a:t>
                      </a:r>
                      <a:r>
                        <a:rPr lang="en-US" sz="2400"/>
                        <a:t> answers; remind about deadlines; review for errors</a:t>
                      </a: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337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Answer </a:t>
                      </a: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from admissions</a:t>
                      </a:r>
                    </a:p>
                  </a:txBody>
                  <a:tcPr marT="45725" marB="45725" marR="91450" marL="91450" anchor="ctr">
                    <a:solidFill>
                      <a:srgbClr val="3F3F3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Make the phone call and</a:t>
                      </a:r>
                      <a:r>
                        <a:rPr lang="en-US" sz="2400"/>
                        <a:t> ask the question</a:t>
                      </a:r>
                    </a:p>
                  </a:txBody>
                  <a:tcPr marT="45725" marB="45725" marR="91450" marL="91450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Role</a:t>
                      </a:r>
                      <a:r>
                        <a:rPr lang="en-US" sz="2400"/>
                        <a:t> play the conversation or make suggestions for questions</a:t>
                      </a:r>
                    </a:p>
                  </a:txBody>
                  <a:tcPr marT="45725" marB="45725" marR="91450" marL="91450" anchor="ctr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244" name="Shape 244"/>
          <p:cNvSpPr txBox="1"/>
          <p:nvPr>
            <p:ph idx="4294967295" type="title"/>
          </p:nvPr>
        </p:nvSpPr>
        <p:spPr>
          <a:xfrm>
            <a:off x="609600" y="-13855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 practice…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Completing the Application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Resources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09600" y="14478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464"/>
              <a:buFont typeface="Noto Sans Symbols"/>
              <a:buChar char="◻"/>
            </a:pPr>
            <a:r>
              <a:rPr b="0" i="0" lang="en-US" sz="27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Online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Naviance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Southwest Counseling website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Websites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464"/>
              <a:buFont typeface="Noto Sans Symbols"/>
              <a:buChar char="◻"/>
            </a:pPr>
            <a:r>
              <a:rPr b="0" i="0" lang="en-US" sz="27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People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Counselors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AchieveMpls Career &amp; College Center Coordinators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Project Success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Admission offices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rep visits at SW: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312"/>
              <a:buFont typeface="Noto Sans Symbols"/>
              <a:buChar char="■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Sign up on Naviance (visit schedule)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312"/>
              <a:buFont typeface="Noto Sans Symbols"/>
              <a:buChar char="■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Get a pass from Ms. Jastrow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6312"/>
              <a:buFont typeface="Noto Sans Symbols"/>
              <a:buChar char="■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 permission to attend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6" name="Shape 256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What’s next?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General Timeline</a:t>
            </a: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762000" y="1676400"/>
            <a:ext cx="79247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Fall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application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Separate scholarship application?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Scholarships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Winter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Scholarships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Financial Aid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Spring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Review financial aid package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Scholarships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Make decisions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http://images.clipartpanda.com/calendar-helper-clipart-date-clipart-calendar-20clip-20art-MKTjXp7iq.png" id="263" name="Shape 2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9196" y="2971800"/>
            <a:ext cx="3014054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What’s coming up?	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676400"/>
            <a:ext cx="84582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Scholarship database on Naviance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Start checking regularly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CSS Profile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Additional financial aid information required at more selective colleges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Accessed through http://profileonline.collegeboard.org 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Available after October 1, 2015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Financial Aid Night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Tuesday, October 20, 2015 at 7:00 pm in auditorium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455"/>
              <a:buFont typeface="Noto Sans Symbols"/>
              <a:buChar char="■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Get an overview of financial aid, the CSS Profile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FAFSA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Available to complete after January 1, 2016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FAFSA night—January 7, 2016  7pm in the auditorium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Recommend (if possible) taxes done first!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1225"/>
              <a:buFont typeface="Noto Sans Symbols"/>
              <a:buChar char="⬜"/>
            </a:pPr>
            <a:r>
              <a:rPr b="0" i="0" lang="en-US" sz="203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FAFSA Priority deadline:  March 1</a:t>
            </a:r>
          </a:p>
        </p:txBody>
      </p:sp>
      <p:sp>
        <p:nvSpPr>
          <p:cNvPr id="270" name="Shape 270"/>
          <p:cNvSpPr/>
          <p:nvPr/>
        </p:nvSpPr>
        <p:spPr>
          <a:xfrm>
            <a:off x="6781800" y="4419600"/>
            <a:ext cx="2209799" cy="1143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7E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Walk-in Wednesdays!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I’ve got my list, now what?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Get organized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Which parts of app sent to where by when?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Chart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Google Doc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Small parts, small successes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Break it down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Entire app does not need to be completed in one sitting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Work smart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Essays or statements that can be used for multiple apps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Establish timelines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Initial ask, time to follow-up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2743200"/>
            <a:ext cx="2819400" cy="1468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12647" y="-1524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Admission Plans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42" name="Shape 142"/>
          <p:cNvGraphicFramePr/>
          <p:nvPr/>
        </p:nvGraphicFramePr>
        <p:xfrm>
          <a:off x="0" y="838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{17D63529-D66D-409E-AECF-FFF19B981FBE}</a:tableStyleId>
              </a:tblPr>
              <a:tblGrid>
                <a:gridCol w="1511400"/>
                <a:gridCol w="6045625"/>
                <a:gridCol w="1586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u="none" cap="none" strike="noStrike"/>
                        <a:t>Plan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Definition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Example</a:t>
                      </a:r>
                    </a:p>
                  </a:txBody>
                  <a:tcPr marT="45725" marB="45725" marR="91450" marL="91450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000"/>
                        <a:t>Early Decision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Students make a commitment to a first-choice institution where, if admitted,</a:t>
                      </a:r>
                      <a:r>
                        <a:rPr lang="en-US" sz="1800"/>
                        <a:t> they definitely will enroll. The application deadline and decision occur early.  BINDING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Carleton,</a:t>
                      </a:r>
                      <a:r>
                        <a:rPr lang="en-US" sz="1800"/>
                        <a:t> St. Olaf, Macalester</a:t>
                      </a:r>
                    </a:p>
                  </a:txBody>
                  <a:tcPr marT="45725" marB="45725" marR="91450" marL="91450" anchor="ctr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000"/>
                        <a:t>Restrictive Early Action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Students apply to an institution of preference and receive a decision early. They may be restricted from applying ED or EA or REA to other institutions. If offered enrollment, they have until May</a:t>
                      </a:r>
                      <a:r>
                        <a:rPr lang="en-US" sz="1800"/>
                        <a:t> 1 to confirm.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Stanford,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Yale</a:t>
                      </a:r>
                    </a:p>
                  </a:txBody>
                  <a:tcPr marT="45725" marB="45725" marR="91450" marL="91450" anchor="ctr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000"/>
                        <a:t>Early Action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Students apply early and receive</a:t>
                      </a:r>
                      <a:r>
                        <a:rPr lang="en-US" sz="1800"/>
                        <a:t> a decision well in advance of the institution’s regular response date.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Hamline, DePaul, U</a:t>
                      </a:r>
                      <a:r>
                        <a:rPr lang="en-US" sz="1800"/>
                        <a:t> of </a:t>
                      </a:r>
                      <a:r>
                        <a:rPr lang="en-US" sz="1800"/>
                        <a:t>CO-Boulder</a:t>
                      </a:r>
                    </a:p>
                  </a:txBody>
                  <a:tcPr marT="45725" marB="45725" marR="91450" marL="91450" anchor="ctr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000"/>
                        <a:t>Priority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The deadline you should meet if it’s offered.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 of MN--TC</a:t>
                      </a:r>
                    </a:p>
                  </a:txBody>
                  <a:tcPr marT="45725" marB="45725" marR="91450" marL="91450" anchor="ctr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000"/>
                        <a:t>Rolling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Institutions</a:t>
                      </a:r>
                      <a:r>
                        <a:rPr lang="en-US" sz="1800"/>
                        <a:t> review applications as they are submitted and render decisions throughout the admission cycle.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Augsburg, St. Thomas</a:t>
                      </a:r>
                    </a:p>
                  </a:txBody>
                  <a:tcPr marT="45725" marB="45725" marR="91450" marL="91450" anchor="ctr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2000"/>
                        <a:t>Regular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Students submit</a:t>
                      </a:r>
                      <a:r>
                        <a:rPr lang="en-US" sz="1800"/>
                        <a:t> an application by a specified date and receive a decision in a clearly stated period of time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Nearly</a:t>
                      </a:r>
                      <a:r>
                        <a:rPr lang="en-US" sz="1800"/>
                        <a:t> all, sometimes in addition to EA or ED</a:t>
                      </a: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Parts of the Application</a:t>
            </a: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1066800" y="1600200"/>
            <a:ext cx="815339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Online Application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Noto Sans Symbols"/>
              <a:buChar char="⬜"/>
            </a:pPr>
            <a:r>
              <a:rPr b="0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CommonApp (CA): over 500 schools on one Application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468"/>
              <a:buFont typeface="Noto Sans Symbols"/>
              <a:buChar char="■"/>
            </a:pPr>
            <a:r>
              <a:rPr b="0" i="0" lang="en-US" sz="16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 of MN is NOT a CommonApp school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468"/>
              <a:buFont typeface="Noto Sans Symbols"/>
              <a:buChar char="■"/>
            </a:pPr>
            <a:r>
              <a:rPr b="0" i="0" lang="en-US" sz="16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www.commonapp.org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Application Fee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Test Scores, if needed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Noto Sans Symbols"/>
              <a:buChar char="⬜"/>
            </a:pPr>
            <a:r>
              <a:rPr b="0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All scores must be requested </a:t>
            </a:r>
            <a:r>
              <a:rPr b="1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student </a:t>
            </a:r>
            <a:r>
              <a:rPr b="0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and sent directly </a:t>
            </a:r>
            <a:r>
              <a:rPr b="1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from the test companies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Request letters of recommendation </a:t>
            </a:r>
            <a:r>
              <a:rPr b="1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one month prior </a:t>
            </a: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to first deadline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Essays/Personal Statement, if needed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Supplements, if needed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Other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1090"/>
              <a:buFont typeface="Noto Sans Symbols"/>
              <a:buNone/>
            </a:pPr>
            <a:r>
              <a:t/>
            </a:r>
            <a:endParaRPr b="0" i="0" sz="112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Transcript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9"/>
              <a:buFont typeface="Noto Sans Symbols"/>
              <a:buChar char="◻"/>
            </a:pPr>
            <a:r>
              <a:rPr b="0" i="0" lang="en-US" sz="2029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Letters of Recommendation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Noto Sans Symbols"/>
              <a:buChar char="⬜"/>
            </a:pPr>
            <a:r>
              <a:rPr b="0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Teacher, if needed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777"/>
              <a:buFont typeface="Noto Sans Symbols"/>
              <a:buChar char="⬜"/>
            </a:pPr>
            <a:r>
              <a:rPr b="0" i="0" lang="en-US" sz="182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Counselor, if needed</a:t>
            </a:r>
          </a:p>
        </p:txBody>
      </p:sp>
      <p:sp>
        <p:nvSpPr>
          <p:cNvPr id="149" name="Shape 149"/>
          <p:cNvSpPr/>
          <p:nvPr/>
        </p:nvSpPr>
        <p:spPr>
          <a:xfrm>
            <a:off x="5638800" y="2476500"/>
            <a:ext cx="3124199" cy="838199"/>
          </a:xfrm>
          <a:prstGeom prst="wedgeRoundRectCallout">
            <a:avLst>
              <a:gd fmla="val -60733" name="adj1"/>
              <a:gd fmla="val -36092" name="adj2"/>
              <a:gd fmla="val 16667" name="adj3"/>
            </a:avLst>
          </a:prstGeom>
          <a:solidFill>
            <a:schemeClr val="accent1"/>
          </a:solidFill>
          <a:ln cap="flat" cmpd="sng" w="19050">
            <a:solidFill>
              <a:srgbClr val="7E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 exclusive? Fast track? Easier institutional app?</a:t>
            </a:r>
          </a:p>
        </p:txBody>
      </p:sp>
      <p:grpSp>
        <p:nvGrpSpPr>
          <p:cNvPr id="150" name="Shape 150"/>
          <p:cNvGrpSpPr/>
          <p:nvPr/>
        </p:nvGrpSpPr>
        <p:grpSpPr>
          <a:xfrm>
            <a:off x="149481" y="1676400"/>
            <a:ext cx="917318" cy="3276600"/>
            <a:chOff x="149481" y="1676400"/>
            <a:chExt cx="917318" cy="3276600"/>
          </a:xfrm>
        </p:grpSpPr>
        <p:sp>
          <p:nvSpPr>
            <p:cNvPr id="151" name="Shape 151"/>
            <p:cNvSpPr/>
            <p:nvPr/>
          </p:nvSpPr>
          <p:spPr>
            <a:xfrm>
              <a:off x="838200" y="1676400"/>
              <a:ext cx="228600" cy="3276600"/>
            </a:xfrm>
            <a:prstGeom prst="leftBrace">
              <a:avLst>
                <a:gd fmla="val 307362" name="adj1"/>
                <a:gd fmla="val 50000" name="adj2"/>
              </a:avLst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 txBox="1"/>
            <p:nvPr/>
          </p:nvSpPr>
          <p:spPr>
            <a:xfrm rot="-5400000">
              <a:off x="-624931" y="3022312"/>
              <a:ext cx="2133599" cy="584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STUDENT</a:t>
              </a:r>
            </a:p>
          </p:txBody>
        </p:sp>
      </p:grpSp>
      <p:grpSp>
        <p:nvGrpSpPr>
          <p:cNvPr id="153" name="Shape 153"/>
          <p:cNvGrpSpPr/>
          <p:nvPr/>
        </p:nvGrpSpPr>
        <p:grpSpPr>
          <a:xfrm>
            <a:off x="277466" y="5294233"/>
            <a:ext cx="830021" cy="1451130"/>
            <a:chOff x="277466" y="5294233"/>
            <a:chExt cx="830021" cy="1451130"/>
          </a:xfrm>
        </p:grpSpPr>
        <p:sp>
          <p:nvSpPr>
            <p:cNvPr id="154" name="Shape 154"/>
            <p:cNvSpPr/>
            <p:nvPr/>
          </p:nvSpPr>
          <p:spPr>
            <a:xfrm>
              <a:off x="878888" y="5410200"/>
              <a:ext cx="228600" cy="1219199"/>
            </a:xfrm>
            <a:prstGeom prst="leftBrace">
              <a:avLst>
                <a:gd fmla="val 133333" name="adj1"/>
                <a:gd fmla="val 50000" name="adj2"/>
              </a:avLst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 txBox="1"/>
            <p:nvPr/>
          </p:nvSpPr>
          <p:spPr>
            <a:xfrm rot="-5400000">
              <a:off x="-155710" y="5727411"/>
              <a:ext cx="1451130" cy="584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STAFF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Requesting Transcripts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09600" y="1524000"/>
            <a:ext cx="8153399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 requests; counselor sends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MUST talk with counselor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First 3 transcripts are free, then $2 per transcript 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 can verify status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Rank and GPA updating</a:t>
            </a:r>
          </a:p>
          <a:p>
            <a:pPr indent="-22860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Completed and uploaded week of Sept 21</a:t>
            </a:r>
          </a:p>
          <a:p>
            <a:pPr indent="-22860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Transcripts sent after</a:t>
            </a:r>
          </a:p>
          <a:p>
            <a:pPr indent="-10159" lvl="1" marL="365760" marR="0" rtl="0" algn="l">
              <a:spcBef>
                <a:spcPts val="55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 b="0" l="2461" r="55764" t="10000"/>
          <a:stretch/>
        </p:blipFill>
        <p:spPr>
          <a:xfrm>
            <a:off x="6556247" y="3110839"/>
            <a:ext cx="242316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 rot="7903620">
            <a:off x="6100652" y="4500341"/>
            <a:ext cx="647700" cy="506895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A4A4A9"/>
          </a:solidFill>
          <a:ln cap="flat" cmpd="sng" w="19050">
            <a:solidFill>
              <a:srgbClr val="56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381000" y="5509146"/>
            <a:ext cx="8305799" cy="829497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9050">
            <a:solidFill>
              <a:srgbClr val="7E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NOTE:  </a:t>
            </a:r>
            <a:r>
              <a:rPr b="1" i="1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ONLY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counselors can change “colleges I’m applying to”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Letters of Recommendation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09600" y="1524000"/>
            <a:ext cx="81533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 all letters: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 you really need one?  If so, ASK! 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Ask ONE MONTH prior to your first deadline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Complete surveys on Naviance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Résumé, list of activities, what you learned in the class, etc.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 counselor which teacher(s) will be writing letter(s)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Which letter goes where, if you have a preference</a:t>
            </a:r>
          </a:p>
          <a:p>
            <a:pPr indent="-28448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Thank you note!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Letters of Rec:  Counselor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12647" y="1600200"/>
            <a:ext cx="8455151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Purpose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Put student in context of school—a comprehensive picture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Advocate for student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Highlight strengths and explain areas of growth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964"/>
              <a:buFont typeface="Noto Sans Symbols"/>
              <a:buChar char="■"/>
            </a:pPr>
            <a:r>
              <a:rPr b="0" i="0" lang="en-US" sz="212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Explain transcript irregularities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Describe life events/impacts to academics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3D picture on a 2D page</a:t>
            </a:r>
          </a:p>
          <a:p>
            <a:pPr indent="-10159" lvl="1" marL="36576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 needed: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2016 Counselor Recommendation Questionnaire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2016 Senior Parent/Guardian Counselor Rec (yes—parents complete!)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Letters of Rec:  Teacher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12647" y="1524000"/>
            <a:ext cx="8531352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Purpose: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Put student in context of classroom—narrow focus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Speak to strengths, leadership qualities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Describe approach to challenges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Highlight passion for learning, engagement in curriculum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Discuss ability to work in groups, self-advocate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 who can speak to your abilities or “grit” (not just an “A” class) 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 letters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Academic:  English, Soc. Studies, Math, Science, World Lang.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Special programs may have exceptions; talk to your counselor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272"/>
              <a:buFont typeface="Noto Sans Symbols"/>
              <a:buNone/>
            </a:pPr>
            <a:r>
              <a:t/>
            </a:r>
            <a:endParaRPr b="0" i="0" sz="110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 Needed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2016 Teacher Recommendation Form 1, 2 on Naviance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 counselor who will write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dian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