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8" r:id="rId4"/>
    <p:sldMasterId id="214748366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3C1D4B43-46E5-44A1-A04C-256664649647}">
  <a:tblStyle styleId="{3C1D4B43-46E5-44A1-A04C-256664649647}" styleName="Table_0"/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does this graph, that you’ve most likely seen, suggest is your best way to achieve financial success?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can this graphic be an incredibly flawed, and oversimplified way to approach educational decisions?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Shape 22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Shape 22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Shape 23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emphasizes the need to complete more research before investing. Class availability and pre-requisites can add up.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Education is too costly for most to wait until they are enrolled to figure out why they are in college. A student who knows why they are in college can develop a better strategy and achieve a better ROE. </a:t>
            </a:r>
          </a:p>
        </p:txBody>
      </p:sp>
      <p:sp>
        <p:nvSpPr>
          <p:cNvPr id="242" name="Shape 242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doesn’t count the 19% of Mankato students who attended outside of MN. </a:t>
            </a:r>
          </a:p>
        </p:txBody>
      </p:sp>
      <p:sp>
        <p:nvSpPr>
          <p:cNvPr id="265" name="Shape 265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9" name="Shape 2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5" name="Shape 2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Shape 293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Shape 30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Mfg. = 18.4% of all jobs</a:t>
            </a:r>
          </a:p>
        </p:txBody>
      </p:sp>
      <p:sp>
        <p:nvSpPr>
          <p:cNvPr id="151" name="Shape 151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surveyed were roughly 2,000 10</a:t>
            </a:r>
            <a:r>
              <a:rPr b="0" baseline="3000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graders who participated at the SW Career Expo in Worthington and Marshall in October, 2016. </a:t>
            </a:r>
          </a:p>
        </p:txBody>
      </p:sp>
      <p:sp>
        <p:nvSpPr>
          <p:cNvPr id="205" name="Shape 205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2" name="Shape 2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fficial logo and cover slide of Minnesota Employment and Economic Development." id="16" name="Shape 16" title="Minnesota Employment and Economic Development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 txBox="1"/>
          <p:nvPr>
            <p:ph type="ctrTitle"/>
          </p:nvPr>
        </p:nvSpPr>
        <p:spPr>
          <a:xfrm>
            <a:off x="457200" y="3276600"/>
            <a:ext cx="8077199" cy="800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003865"/>
              </a:buClr>
              <a:buFont typeface="Calibri"/>
              <a:buNone/>
              <a:defRPr b="1" i="0" sz="3600" u="none" cap="none" strike="noStrike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>
            <a:off x="457200" y="4319867"/>
            <a:ext cx="80771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rgbClr val="003865"/>
              </a:buClr>
              <a:buFont typeface="Arial"/>
              <a:buNone/>
              <a:defRPr b="0" i="0" sz="2400" u="none" cap="none" strike="noStrike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Title Slide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609600" y="928430"/>
            <a:ext cx="243839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60"/>
              </a:spcBef>
              <a:buClr>
                <a:srgbClr val="003865"/>
              </a:buClr>
              <a:buFont typeface="Arial"/>
              <a:buNone/>
              <a:defRPr b="0" i="0" sz="800" u="none" cap="none" strike="noStrike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Shape 94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17365D"/>
              </a:buClr>
              <a:buFont typeface="Calibri"/>
              <a:buNone/>
              <a:defRPr b="0" i="0" sz="4400" u="none" cap="none" strike="noStrik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5" name="Shape 95"/>
          <p:cNvSpPr txBox="1"/>
          <p:nvPr>
            <p:ph idx="2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chemeClr val="lt1"/>
              </a:buClr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6" name="Shape 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9" name="Shape 99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alibri"/>
              <a:buNone/>
              <a:defRPr b="1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alibri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575050" y="1676400"/>
            <a:ext cx="5111750" cy="4449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 slide image with Minnesota Employment and Economic Development logo in lower right corner" id="23" name="Shape 23" title="Background image and logo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 txBox="1"/>
          <p:nvPr>
            <p:ph type="title"/>
          </p:nvPr>
        </p:nvSpPr>
        <p:spPr>
          <a:xfrm>
            <a:off x="457200" y="6096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alibri"/>
              <a:buNone/>
              <a:defRPr b="1" i="0" sz="3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2057400"/>
            <a:ext cx="8229600" cy="48262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accent3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76200" y="6492875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alibri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1" name="Shape 121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8" name="Shape 68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20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8" name="Shape 8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mn.gov/deed/data/" TargetMode="External"/><Relationship Id="rId4" Type="http://schemas.openxmlformats.org/officeDocument/2006/relationships/image" Target="../media/image0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mn.gov/deed/newscenter/publications/trends/september-2016/what-to-know.jsp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0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mn.gov/deed/data/data-tools/oid/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Relationship Id="rId4" Type="http://schemas.openxmlformats.org/officeDocument/2006/relationships/image" Target="../media/image20.jpg"/><Relationship Id="rId5" Type="http://schemas.openxmlformats.org/officeDocument/2006/relationships/hyperlink" Target="http://mn.gov/deed/review" TargetMode="External"/><Relationship Id="rId6" Type="http://schemas.openxmlformats.org/officeDocument/2006/relationships/hyperlink" Target="http://mn.gov/deed/trends" TargetMode="External"/><Relationship Id="rId7" Type="http://schemas.openxmlformats.org/officeDocument/2006/relationships/hyperlink" Target="http://mn.gov/deed/data/locallook/" TargetMode="External"/><Relationship Id="rId8" Type="http://schemas.openxmlformats.org/officeDocument/2006/relationships/image" Target="../media/image0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linkedin.com/in/rachelvilsack" TargetMode="External"/><Relationship Id="rId4" Type="http://schemas.openxmlformats.org/officeDocument/2006/relationships/image" Target="../media/image22.png"/><Relationship Id="rId10" Type="http://schemas.openxmlformats.org/officeDocument/2006/relationships/image" Target="../media/image04.png"/><Relationship Id="rId9" Type="http://schemas.openxmlformats.org/officeDocument/2006/relationships/image" Target="../media/image21.jpg"/><Relationship Id="rId5" Type="http://schemas.openxmlformats.org/officeDocument/2006/relationships/hyperlink" Target="http://twitter.com/" TargetMode="External"/><Relationship Id="rId6" Type="http://schemas.openxmlformats.org/officeDocument/2006/relationships/image" Target="../media/image24.jpg"/><Relationship Id="rId7" Type="http://schemas.openxmlformats.org/officeDocument/2006/relationships/hyperlink" Target="http://www.facebook.com/public/Rachel-Vilsack" TargetMode="External"/><Relationship Id="rId8" Type="http://schemas.openxmlformats.org/officeDocument/2006/relationships/image" Target="../media/image2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2.png"/><Relationship Id="rId4" Type="http://schemas.openxmlformats.org/officeDocument/2006/relationships/image" Target="../media/image05.png"/><Relationship Id="rId5" Type="http://schemas.openxmlformats.org/officeDocument/2006/relationships/image" Target="../media/image0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png"/><Relationship Id="rId4" Type="http://schemas.openxmlformats.org/officeDocument/2006/relationships/image" Target="../media/image0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mn.gov/deed/data/data-tools/qcew/" TargetMode="External"/><Relationship Id="rId4" Type="http://schemas.openxmlformats.org/officeDocument/2006/relationships/image" Target="../media/image0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ctrTitle"/>
          </p:nvPr>
        </p:nvSpPr>
        <p:spPr>
          <a:xfrm>
            <a:off x="620485" y="3505200"/>
            <a:ext cx="8077199" cy="800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03865"/>
              </a:buClr>
              <a:buSzPct val="25000"/>
              <a:buFont typeface="Calibri"/>
              <a:buNone/>
            </a:pPr>
            <a:r>
              <a:rPr b="1" i="0" lang="en-US" sz="3200" u="none" cap="none" strike="noStrike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Employment Success at Every Education Level: </a:t>
            </a:r>
            <a:br>
              <a:rPr b="1" i="0" lang="en-US" sz="3200" u="none" cap="none" strike="noStrike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3200" u="none" cap="none" strike="noStrike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Building  Career Pathways for every Student</a:t>
            </a:r>
            <a:br>
              <a:rPr b="1" i="1" lang="en-US" sz="3200" u="none" cap="none" strike="noStrike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en-US" sz="3200" u="none" cap="none" strike="noStrike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129" name="Shape 129"/>
          <p:cNvSpPr txBox="1"/>
          <p:nvPr>
            <p:ph idx="1" type="subTitle"/>
          </p:nvPr>
        </p:nvSpPr>
        <p:spPr>
          <a:xfrm>
            <a:off x="620485" y="4800600"/>
            <a:ext cx="8077199" cy="1699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ct val="25000"/>
              <a:buFont typeface="Arial"/>
              <a:buNone/>
            </a:pPr>
            <a:r>
              <a:rPr b="1" i="0" lang="en-US" sz="1800" u="none" cap="none" strike="noStrik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Luke Greiner</a:t>
            </a:r>
          </a:p>
          <a:p>
            <a:pPr indent="0" lvl="0" marL="0" marR="0" rtl="0" algn="ctr">
              <a:spcBef>
                <a:spcPts val="320"/>
              </a:spcBef>
              <a:spcAft>
                <a:spcPts val="0"/>
              </a:spcAft>
              <a:buClr>
                <a:srgbClr val="17365D"/>
              </a:buClr>
              <a:buSzPct val="25000"/>
              <a:buFont typeface="Arial"/>
              <a:buNone/>
            </a:pPr>
            <a:r>
              <a:rPr b="0" i="1" lang="en-US" sz="1600" u="none" cap="none" strike="noStrik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Regional Labor Market Analyst</a:t>
            </a:r>
          </a:p>
          <a:p>
            <a:pPr indent="0" lvl="0" marL="0" marR="0" rtl="0" algn="ctr">
              <a:spcBef>
                <a:spcPts val="320"/>
              </a:spcBef>
              <a:spcAft>
                <a:spcPts val="0"/>
              </a:spcAft>
              <a:buClr>
                <a:srgbClr val="17365D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Department of Employment and Economic Development</a:t>
            </a:r>
          </a:p>
          <a:p>
            <a:pPr indent="0" lvl="0" marL="0" marR="0" rtl="0" algn="ctr">
              <a:spcBef>
                <a:spcPts val="320"/>
              </a:spcBef>
              <a:spcAft>
                <a:spcPts val="0"/>
              </a:spcAft>
              <a:buClr>
                <a:srgbClr val="17365D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Labor Market Information Office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ct val="25000"/>
              <a:buFont typeface="Arial"/>
              <a:buNone/>
            </a:pPr>
            <a:r>
              <a:rPr b="0" i="0" lang="en-US" sz="16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http://mn.gov/deed/data/</a:t>
            </a:r>
            <a:r>
              <a:rPr b="0" i="0" lang="en-US" sz="1600" u="none" cap="none" strike="noStrik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0" lvl="0" marL="0" marR="0" rtl="0" algn="ctr">
              <a:spcBef>
                <a:spcPts val="480"/>
              </a:spcBef>
              <a:buClr>
                <a:srgbClr val="003865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386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52196" y="0"/>
            <a:ext cx="3088173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x="457200" y="6096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t/>
            </a:r>
            <a:endParaRPr b="1" i="0" sz="3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38100" y="6196007"/>
            <a:ext cx="6515100" cy="687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accent3"/>
              </a:buClr>
              <a:buSzPct val="100000"/>
              <a:buFont typeface="Arial"/>
              <a:buChar char="•"/>
            </a:pPr>
            <a:r>
              <a:rPr b="0" i="0" lang="en-US" sz="16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http://mn.gov/deed/newscenter/publications/trends/september-2016/what-to-know.jsp</a:t>
            </a:r>
            <a:r>
              <a:rPr b="0" i="0" lang="en-US" sz="1600" u="none" cap="none" strike="noStrike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224" name="Shape 2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" y="0"/>
            <a:ext cx="9067799" cy="6196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idx="1" type="body"/>
          </p:nvPr>
        </p:nvSpPr>
        <p:spPr>
          <a:xfrm>
            <a:off x="2705100" y="228600"/>
            <a:ext cx="3733800" cy="8747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accent3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Major Matters. </a:t>
            </a:r>
          </a:p>
        </p:txBody>
      </p:sp>
      <p:pic>
        <p:nvPicPr>
          <p:cNvPr id="231" name="Shape 2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1264690"/>
            <a:ext cx="8991600" cy="556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9511" y="-13407"/>
            <a:ext cx="2304488" cy="1310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Shape 2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5538" y="38100"/>
            <a:ext cx="4352924" cy="678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>
            <a:off x="457200" y="6096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t/>
            </a:r>
            <a:endParaRPr b="1" i="0" sz="3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457200" y="2057400"/>
            <a:ext cx="8229600" cy="4826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accent3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386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Shape 2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1" y="152398"/>
            <a:ext cx="8659802" cy="5973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1" y="152398"/>
            <a:ext cx="8720668" cy="5791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Shape 2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513"/>
            <a:ext cx="9144000" cy="6832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Shape 2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9029"/>
            <a:ext cx="9165771" cy="6887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type="title"/>
          </p:nvPr>
        </p:nvSpPr>
        <p:spPr>
          <a:xfrm>
            <a:off x="174170" y="320707"/>
            <a:ext cx="5014685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Mankato School District</a:t>
            </a:r>
          </a:p>
        </p:txBody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192314" y="1752600"/>
            <a:ext cx="8229600" cy="4826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If 64% of Southwest MN 10</a:t>
            </a:r>
            <a:r>
              <a:rPr b="0" baseline="30000" i="0" lang="en-US" sz="3200" u="none" cap="none" strike="noStrike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0" i="0" lang="en-US" sz="3200" u="none" cap="none" strike="noStrike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 graders plan on going to a four year college, how many actually did?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accent3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386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Shape 269"/>
          <p:cNvSpPr txBox="1"/>
          <p:nvPr/>
        </p:nvSpPr>
        <p:spPr>
          <a:xfrm>
            <a:off x="228600" y="3256197"/>
            <a:ext cx="8534399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69% of the entire class of 2014 enrolled in higher education in the fall.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those enrolled, 53% enrolled in a 4- Year.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(41% for MN)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85% had either graduating or were continuing their education by the 2</a:t>
            </a:r>
            <a:r>
              <a:rPr baseline="30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academic year. (Class of 2013)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91 attended Mankato State, 82 attended South Central</a:t>
            </a: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Shape 2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13714" y="-10886"/>
            <a:ext cx="2819400" cy="1928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type="title"/>
          </p:nvPr>
        </p:nvSpPr>
        <p:spPr>
          <a:xfrm>
            <a:off x="457200" y="6096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Employment Outcomes for Mankato State University College Graduates (2012-2013 Class)</a:t>
            </a:r>
          </a:p>
        </p:txBody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457200" y="2057400"/>
            <a:ext cx="8229600" cy="4826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8666"/>
              <a:buFont typeface="Arial"/>
              <a:buChar char="•"/>
            </a:pPr>
            <a:r>
              <a:rPr b="0" i="0" lang="en-US" sz="2960" u="none" cap="none" strike="noStrike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Most popular program was Registered Nursing. 208 students graduated with 186 reporting wages 24 months after completion.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accent3"/>
              </a:buClr>
              <a:buSzPct val="98666"/>
              <a:buFont typeface="Arial"/>
              <a:buChar char="•"/>
            </a:pPr>
            <a:r>
              <a:rPr b="0" i="0" lang="en-US" sz="2960" u="none" cap="none" strike="noStrike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2- years after graduating 47% were working FT and YR earning a median annual wage of $60,019. 48.3% found employment in Twin Cities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accent3"/>
              </a:buClr>
              <a:buSzPct val="98666"/>
              <a:buFont typeface="Arial"/>
              <a:buChar char="•"/>
            </a:pPr>
            <a:r>
              <a:rPr b="0" i="0" lang="en-US" sz="2960" u="none" cap="none" strike="noStrike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The second most popular program was the criminal justice and corrections Bachelor’s degree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buClr>
                <a:schemeClr val="accent3"/>
              </a:buClr>
              <a:buSzPct val="98666"/>
              <a:buFont typeface="Arial"/>
              <a:buChar char="•"/>
            </a:pPr>
            <a:r>
              <a:rPr b="0" i="0" lang="en-US" sz="2960" u="none" cap="none" strike="noStrike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127 graduates with reported wages, have a median wage of $35,315, 2- years after completion</a:t>
            </a:r>
          </a:p>
        </p:txBody>
      </p:sp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type="title"/>
          </p:nvPr>
        </p:nvSpPr>
        <p:spPr>
          <a:xfrm>
            <a:off x="457200" y="6096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t/>
            </a:r>
            <a:endParaRPr b="1" i="0" sz="3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82" name="Shape 282"/>
          <p:cNvGraphicFramePr/>
          <p:nvPr/>
        </p:nvGraphicFramePr>
        <p:xfrm>
          <a:off x="152400" y="145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{3C1D4B43-46E5-44A1-A04C-256664649647}</a:tableStyleId>
              </a:tblPr>
              <a:tblGrid>
                <a:gridCol w="1671300"/>
                <a:gridCol w="2555625"/>
                <a:gridCol w="2446100"/>
                <a:gridCol w="2166200"/>
              </a:tblGrid>
              <a:tr h="187600"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Regional Occupations in Demand, 2016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BC2E6"/>
                    </a:solidFill>
                  </a:tcPr>
                </a:tc>
                <a:tc hMerge="1"/>
                <a:tc hMerge="1"/>
                <a:tc hMerge="1"/>
              </a:tr>
              <a:tr h="187600"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 9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BC2E6"/>
                    </a:solidFill>
                  </a:tcPr>
                </a:tc>
                <a:tc hMerge="1"/>
                <a:tc hMerge="1"/>
                <a:tc hMerge="1"/>
              </a:tr>
              <a:tr h="369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Less than High School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 School or Equivalent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Some College or Assoc. Degree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-US" sz="11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Bachelor’s Degree or Higher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65F91"/>
                    </a:solidFill>
                  </a:tcPr>
                </a:tc>
              </a:tr>
              <a:tr h="375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Personal Care Aides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First-Line Supervisors of Retail Sales Workers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Nursing Assistants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Sales Managers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</a:tr>
              <a:tr h="187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$25,098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$34,209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$25,136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$95,718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</a:tr>
              <a:tr h="375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Food Prep &amp; Serving Workers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Welders, Cutters, Solderers, &amp; Brazers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Heavy &amp; Tractor-Trailer Truck Drivers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Accountants &amp; Auditors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</a:tr>
              <a:tr h="187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$19,090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$37,964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$37,196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$60,471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</a:tr>
              <a:tr h="375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Home Health Aides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Secretaries &amp; Administrative Assistants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Registered Nurses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Industrial Engineers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</a:tr>
              <a:tr h="187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$22,896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$35,541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$55,837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$72,620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</a:tr>
              <a:tr h="375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Cooks, Restaurant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Office Clerks, General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Licensed Practical &amp; Licensed Voc. Nurses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Elementary &amp; Secondary School Teachers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</a:tr>
              <a:tr h="187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$19,930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$30,173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$41,577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$48,572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</a:tr>
              <a:tr h="375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Stock Clerks &amp; Order Fillers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Customer Service Representatives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Computer User Support Specialists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Network &amp; Computer Systems Administrators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</a:tr>
              <a:tr h="187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$21,830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$31,269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$42,052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$62,067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</a:tr>
              <a:tr h="369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Janitors &amp; Cleaners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Bus Drivers, School or Special Client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HVAC Mechanics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Financial Managers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</a:tr>
              <a:tr h="187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$24,723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$27,018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$47,356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$95,820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</a:tr>
              <a:tr h="521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Laborers &amp; Freight, Stock &amp; Material Movers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Light Truck or Delivery Services Drivers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Teacher Assistants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Physician Assistants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</a:tr>
              <a:tr h="187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$28,992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$33,533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$26,098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$102,714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</a:tr>
              <a:tr h="375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Waiters &amp; Waitresses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Team Assemblers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Hairdressers, Hairstylists, &amp; Cosmetologists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Child, Family, &amp; School Social Workers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</a:tr>
              <a:tr h="187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$18,606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$30,567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$24,062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$51,702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</a:tr>
              <a:tr h="369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Retail Salespersons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Social &amp; Human Service Assistants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Industrial Engineering Technicians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Industrial Production Managers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</a:tr>
              <a:tr h="187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$20,298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$40,679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$45,750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$78,204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</a:tr>
              <a:tr h="375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Cashiers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Maintenance &amp; Repair Workers, General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Computer Network Support Specialists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Clinical, Counseling, &amp; School Psychologists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</a:tr>
              <a:tr h="187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$19,248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$38,534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$54,577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$59,020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</a:tr>
              <a:tr h="184500"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100" u="sng" cap="none" strike="noStrik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"/>
                        </a:rPr>
                        <a:t>Source: DEED Occupations in Demand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2F2F2"/>
                    </a:solidFill>
                  </a:tcPr>
                </a:tc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type="title"/>
          </p:nvPr>
        </p:nvSpPr>
        <p:spPr>
          <a:xfrm>
            <a:off x="457200" y="6096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t/>
            </a:r>
            <a:endParaRPr b="1" i="0" sz="3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457200" y="2057400"/>
            <a:ext cx="8229600" cy="4826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accent3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386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Shape 2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32657"/>
            <a:ext cx="8839199" cy="6215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>
            <a:off x="457200" y="6096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1" i="0" lang="en-US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</a:p>
        </p:txBody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3629" y="1600200"/>
            <a:ext cx="8229600" cy="4826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1" marL="74295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rial"/>
              <a:buNone/>
            </a:pPr>
            <a:r>
              <a:t/>
            </a:r>
            <a:endParaRPr b="1" i="0" sz="1960" u="none" cap="none" strike="noStrike">
              <a:solidFill>
                <a:srgbClr val="00386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70000"/>
              </a:lnSpc>
              <a:spcBef>
                <a:spcPts val="392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rial"/>
              <a:buNone/>
            </a:pPr>
            <a:r>
              <a:rPr b="1" i="0" lang="en-US" sz="1960" u="none" cap="none" strike="noStrike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Local Look Regional Blog</a:t>
            </a:r>
          </a:p>
          <a:p>
            <a:pPr indent="-396875" lvl="1" marL="854075" marR="0" rtl="0" algn="l">
              <a:lnSpc>
                <a:spcPct val="70000"/>
              </a:lnSpc>
              <a:spcBef>
                <a:spcPts val="392"/>
              </a:spcBef>
              <a:spcAft>
                <a:spcPts val="0"/>
              </a:spcAft>
              <a:buClr>
                <a:schemeClr val="accent3"/>
              </a:buClr>
              <a:buSzPct val="98000"/>
              <a:buFont typeface="Noto Sans Symbols"/>
              <a:buChar char="❖"/>
            </a:pPr>
            <a:r>
              <a:rPr b="0" i="0" lang="en-US" sz="1960" u="none" cap="none" strike="noStrike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Monthly blog covering regional  economic trends</a:t>
            </a:r>
          </a:p>
          <a:p>
            <a:pPr indent="-396875" lvl="1" marL="854075" marR="0" rtl="0" algn="l">
              <a:lnSpc>
                <a:spcPct val="70000"/>
              </a:lnSpc>
              <a:spcBef>
                <a:spcPts val="392"/>
              </a:spcBef>
              <a:spcAft>
                <a:spcPts val="0"/>
              </a:spcAft>
              <a:buClr>
                <a:schemeClr val="accent3"/>
              </a:buClr>
              <a:buSzPct val="98000"/>
              <a:buFont typeface="Noto Sans Symbols"/>
              <a:buChar char="❖"/>
            </a:pPr>
            <a:r>
              <a:rPr b="0" i="0" lang="en-US" sz="1960" u="none" cap="none" strike="noStrike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Workforce insights. Occupations In Demand, Unemployment Rates</a:t>
            </a:r>
          </a:p>
          <a:p>
            <a:pPr indent="0" lvl="1" marL="457200" marR="0" rtl="0" algn="l">
              <a:lnSpc>
                <a:spcPct val="70000"/>
              </a:lnSpc>
              <a:spcBef>
                <a:spcPts val="392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rial"/>
              <a:buNone/>
            </a:pPr>
            <a:r>
              <a:t/>
            </a:r>
            <a:endParaRPr b="1" i="0" sz="1960" u="none" cap="none" strike="noStrike">
              <a:solidFill>
                <a:srgbClr val="00386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70000"/>
              </a:lnSpc>
              <a:spcBef>
                <a:spcPts val="392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rial"/>
              <a:buNone/>
            </a:pPr>
            <a:r>
              <a:t/>
            </a:r>
            <a:endParaRPr b="1" i="0" sz="1960" u="none" cap="none" strike="noStrike">
              <a:solidFill>
                <a:srgbClr val="00386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70000"/>
              </a:lnSpc>
              <a:spcBef>
                <a:spcPts val="392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rial"/>
              <a:buNone/>
            </a:pPr>
            <a:r>
              <a:t/>
            </a:r>
            <a:endParaRPr b="1" i="0" sz="1960" u="none" cap="none" strike="noStrike">
              <a:solidFill>
                <a:srgbClr val="00386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70000"/>
              </a:lnSpc>
              <a:spcBef>
                <a:spcPts val="392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rial"/>
              <a:buNone/>
            </a:pPr>
            <a:r>
              <a:rPr b="1" i="0" lang="en-US" sz="1960" u="none" cap="none" strike="noStrike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Minnesota Economic TRENDS</a:t>
            </a:r>
          </a:p>
          <a:p>
            <a:pPr indent="-396875" lvl="1" marL="854075" marR="0" rtl="0" algn="l">
              <a:lnSpc>
                <a:spcPct val="70000"/>
              </a:lnSpc>
              <a:spcBef>
                <a:spcPts val="406"/>
              </a:spcBef>
              <a:spcAft>
                <a:spcPts val="0"/>
              </a:spcAft>
              <a:buClr>
                <a:schemeClr val="accent3"/>
              </a:buClr>
              <a:buSzPct val="101450"/>
              <a:buFont typeface="Noto Sans Symbols"/>
              <a:buChar char="❖"/>
            </a:pPr>
            <a:r>
              <a:rPr b="0" i="0" lang="en-US" sz="2029" u="none" cap="none" strike="noStrike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Quarterly magazine on economic topics</a:t>
            </a:r>
          </a:p>
          <a:p>
            <a:pPr indent="-396875" lvl="1" marL="854075" marR="0" rtl="0" algn="l">
              <a:lnSpc>
                <a:spcPct val="70000"/>
              </a:lnSpc>
              <a:spcBef>
                <a:spcPts val="406"/>
              </a:spcBef>
              <a:spcAft>
                <a:spcPts val="0"/>
              </a:spcAft>
              <a:buClr>
                <a:schemeClr val="accent3"/>
              </a:buClr>
              <a:buSzPct val="101450"/>
              <a:buFont typeface="Noto Sans Symbols"/>
              <a:buChar char="❖"/>
            </a:pPr>
            <a:r>
              <a:rPr b="0" i="0" lang="en-US" sz="2029" u="none" cap="none" strike="noStrike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Subscriptions available free of charge or on-line </a:t>
            </a:r>
          </a:p>
          <a:p>
            <a:pPr indent="-342900" lvl="0" marL="342900" marR="0" rtl="0" algn="l">
              <a:lnSpc>
                <a:spcPct val="7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386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7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386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70000"/>
              </a:lnSpc>
              <a:spcBef>
                <a:spcPts val="392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rial"/>
              <a:buNone/>
            </a:pPr>
            <a:r>
              <a:rPr b="1" i="0" lang="en-US" sz="1679" u="none" cap="none" strike="noStrike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i="0" lang="en-US" sz="1960" u="none" cap="none" strike="noStrike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  <a:p>
            <a:pPr indent="-342900" lvl="0" marL="342900" marR="0" rtl="0" algn="l">
              <a:lnSpc>
                <a:spcPct val="70000"/>
              </a:lnSpc>
              <a:spcBef>
                <a:spcPts val="392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rial"/>
              <a:buNone/>
            </a:pPr>
            <a:r>
              <a:rPr b="1" i="0" lang="en-US" sz="1960" u="none" cap="none" strike="noStrike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  <a:p>
            <a:pPr indent="-342900" lvl="0" marL="342900" marR="0" rtl="0" algn="l">
              <a:lnSpc>
                <a:spcPct val="70000"/>
              </a:lnSpc>
              <a:spcBef>
                <a:spcPts val="392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rial"/>
              <a:buNone/>
            </a:pPr>
            <a:r>
              <a:rPr b="1" i="0" lang="en-US" sz="1960" u="none" cap="none" strike="noStrike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	Minnesota Employment REVIEW</a:t>
            </a:r>
          </a:p>
          <a:p>
            <a:pPr indent="-398463" lvl="1" marL="855663" marR="0" rtl="0" algn="l">
              <a:lnSpc>
                <a:spcPct val="70000"/>
              </a:lnSpc>
              <a:spcBef>
                <a:spcPts val="406"/>
              </a:spcBef>
              <a:spcAft>
                <a:spcPts val="0"/>
              </a:spcAft>
              <a:buClr>
                <a:schemeClr val="accent3"/>
              </a:buClr>
              <a:buSzPct val="101450"/>
              <a:buFont typeface="Noto Sans Symbols"/>
              <a:buChar char="❖"/>
            </a:pPr>
            <a:r>
              <a:rPr b="0" i="0" lang="en-US" sz="2029" u="none" cap="none" strike="noStrike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Monthly magazine on economic data and regional trends</a:t>
            </a:r>
          </a:p>
          <a:p>
            <a:pPr indent="-398463" lvl="1" marL="855663" marR="0" rtl="0" algn="l">
              <a:lnSpc>
                <a:spcPct val="70000"/>
              </a:lnSpc>
              <a:spcBef>
                <a:spcPts val="406"/>
              </a:spcBef>
              <a:spcAft>
                <a:spcPts val="0"/>
              </a:spcAft>
              <a:buClr>
                <a:schemeClr val="accent3"/>
              </a:buClr>
              <a:buSzPct val="101450"/>
              <a:buFont typeface="Noto Sans Symbols"/>
              <a:buChar char="❖"/>
            </a:pPr>
            <a:r>
              <a:rPr b="0" i="0" lang="en-US" sz="2029" u="none" cap="none" strike="noStrike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Includes Minnesota business development</a:t>
            </a:r>
          </a:p>
          <a:p>
            <a:pPr indent="-398463" lvl="1" marL="855663" marR="0" rtl="0" algn="l">
              <a:lnSpc>
                <a:spcPct val="70000"/>
              </a:lnSpc>
              <a:spcBef>
                <a:spcPts val="406"/>
              </a:spcBef>
              <a:spcAft>
                <a:spcPts val="0"/>
              </a:spcAft>
              <a:buClr>
                <a:schemeClr val="accent3"/>
              </a:buClr>
              <a:buSzPct val="101450"/>
              <a:buFont typeface="Noto Sans Symbols"/>
              <a:buChar char="❖"/>
            </a:pPr>
            <a:r>
              <a:rPr b="0" i="0" lang="en-US" sz="2029" u="none" cap="none" strike="noStrike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Available exclusively on-line </a:t>
            </a:r>
          </a:p>
          <a:p>
            <a:pPr indent="-285750" lvl="1" marL="742950" marR="0" rtl="0" algn="l">
              <a:lnSpc>
                <a:spcPct val="70000"/>
              </a:lnSpc>
              <a:spcBef>
                <a:spcPts val="112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rial"/>
              <a:buNone/>
            </a:pPr>
            <a:r>
              <a:t/>
            </a:r>
            <a:endParaRPr b="0" i="0" sz="560" u="none" cap="none" strike="noStrike">
              <a:solidFill>
                <a:srgbClr val="00386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48"/>
              </a:spcBef>
              <a:buClr>
                <a:schemeClr val="accent3"/>
              </a:buClr>
              <a:buSzPct val="101818"/>
              <a:buFont typeface="Arial"/>
              <a:buNone/>
            </a:pPr>
            <a:r>
              <a:t/>
            </a:r>
            <a:endParaRPr b="0" i="0" sz="2240" u="none" cap="none" strike="noStrike">
              <a:solidFill>
                <a:srgbClr val="00386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over of MN Employment Review" id="297" name="Shape 2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9400" y="4731637"/>
            <a:ext cx="1166812" cy="15240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Cover of Minnesota Economic Trends magazine" id="298" name="Shape 2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9400" y="2960598"/>
            <a:ext cx="2166173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Shape 299"/>
          <p:cNvSpPr txBox="1"/>
          <p:nvPr/>
        </p:nvSpPr>
        <p:spPr>
          <a:xfrm>
            <a:off x="733185" y="6255637"/>
            <a:ext cx="5791200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http://mn.gov/deed/review</a:t>
            </a:r>
            <a:r>
              <a:rPr b="1" lang="en-US" sz="28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628170" y="4208417"/>
            <a:ext cx="5791200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http://mn.gov/deed/trends</a:t>
            </a:r>
            <a:r>
              <a:rPr b="1" lang="en-US" sz="28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649941" y="2610034"/>
            <a:ext cx="5791200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http://mn.gov/deed/data/locallook/</a:t>
            </a:r>
            <a:r>
              <a:rPr b="1" lang="en-US" sz="28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302" name="Shape 30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839511" y="18032"/>
            <a:ext cx="2304488" cy="1310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type="title"/>
          </p:nvPr>
        </p:nvSpPr>
        <p:spPr>
          <a:xfrm>
            <a:off x="457200" y="6096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Let me know how I can help</a:t>
            </a:r>
          </a:p>
        </p:txBody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1256332" y="2031733"/>
            <a:ext cx="8229600" cy="4826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Luke Greiner</a:t>
            </a: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Regional Labor Market Analyst</a:t>
            </a: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Central and Southwest Minnesota</a:t>
            </a:r>
          </a:p>
          <a:p>
            <a:pPr indent="-342900" lvl="0" marL="342900" marR="0" rtl="0" algn="ctr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Labor Market Information Office</a:t>
            </a:r>
          </a:p>
          <a:p>
            <a:pPr indent="-342900" lvl="0" marL="342900" marR="0" rtl="0" algn="ctr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Phone: (320)-308-5378</a:t>
            </a:r>
          </a:p>
          <a:p>
            <a:pPr indent="-342900" lvl="0" marL="342900" marR="0" rtl="0" algn="ctr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rial"/>
              <a:buNone/>
            </a:pPr>
            <a:r>
              <a:rPr b="0" i="0" lang="en-US" sz="2400" u="sng" cap="none" strike="noStrike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Luke.greiner@state.mn.us</a:t>
            </a:r>
          </a:p>
          <a:p>
            <a:pPr indent="-342900" lvl="0" marL="342900" marR="0" rtl="0" algn="ctr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386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spcBef>
                <a:spcPts val="640"/>
              </a:spcBef>
              <a:buClr>
                <a:schemeClr val="accent3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386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inkedin.bmp" id="310" name="Shape 31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67569" y="5486400"/>
            <a:ext cx="520381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witter.bmp" id="311" name="Shape 311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71132" y="5487035"/>
            <a:ext cx="527382" cy="559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acebook.jpg" id="312" name="Shape 312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040596" y="5487035"/>
            <a:ext cx="512602" cy="5350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lgreiner\AppData\Local\Microsoft\Windows\Temporary Internet Files\Content.Outlook\CNOMETYE\LukeGreiner-LMI_Feb2014_72res_jp3031 (3).jpg" id="313" name="Shape 3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33400" y="1981200"/>
            <a:ext cx="2025418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Shape 3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839511" y="36285"/>
            <a:ext cx="2304488" cy="1310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/>
        </p:nvSpPr>
        <p:spPr>
          <a:xfrm>
            <a:off x="152400" y="228600"/>
            <a:ext cx="5714999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48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http://mn.gov/deed/ 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95400"/>
            <a:ext cx="5591174" cy="4427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1646" y="2116053"/>
            <a:ext cx="4495800" cy="3595492"/>
          </a:xfrm>
          <a:prstGeom prst="rect">
            <a:avLst/>
          </a:prstGeom>
          <a:noFill/>
          <a:ln cap="flat" cmpd="sng" w="158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cxnSp>
        <p:nvCxnSpPr>
          <p:cNvPr id="145" name="Shape 145"/>
          <p:cNvCxnSpPr/>
          <p:nvPr/>
        </p:nvCxnSpPr>
        <p:spPr>
          <a:xfrm flipH="1" rot="10800000">
            <a:off x="3733800" y="2286000"/>
            <a:ext cx="937846" cy="685799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46" name="Shape 146"/>
          <p:cNvCxnSpPr/>
          <p:nvPr/>
        </p:nvCxnSpPr>
        <p:spPr>
          <a:xfrm>
            <a:off x="3505200" y="3370346"/>
            <a:ext cx="1166446" cy="2341201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</p:cxnSp>
      <p:pic>
        <p:nvPicPr>
          <p:cNvPr id="147" name="Shape 147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35138" y="-10805"/>
            <a:ext cx="2301604" cy="1306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74221" y="299594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Reality Check!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0" y="1628225"/>
            <a:ext cx="8991600" cy="4826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What is the most demanded job in our region (9)?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386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What industry has the most jobs in your region?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386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buClr>
                <a:schemeClr val="accent3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What percent of job openings in your region (EDR8) require post-secondary education?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1411224" y="2063302"/>
            <a:ext cx="58674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3600" u="none" cap="none" strike="noStrike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Personal Care Aides, or PCA’s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838200" y="3233947"/>
            <a:ext cx="701344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Manufacturing, 19,103 jobs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1334187" y="4880732"/>
            <a:ext cx="5709665" cy="1754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40% (2</a:t>
            </a:r>
            <a:r>
              <a:rPr baseline="30000" lang="en-US" sz="36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36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 Qtr. 2016 Job Vacancy Survey), </a:t>
            </a:r>
            <a:r>
              <a:rPr lang="en-US" sz="32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its typically closer to 23-26%</a:t>
            </a: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04800" y="-350782"/>
            <a:ext cx="2600324" cy="197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0397" y="4354"/>
            <a:ext cx="2304488" cy="1310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457200" y="6096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Lets get Nerdy for a Minute</a:t>
            </a:r>
          </a:p>
        </p:txBody>
      </p:sp>
      <p:graphicFrame>
        <p:nvGraphicFramePr>
          <p:cNvPr id="166" name="Shape 166"/>
          <p:cNvGraphicFramePr/>
          <p:nvPr/>
        </p:nvGraphicFramePr>
        <p:xfrm>
          <a:off x="152400" y="14864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{3C1D4B43-46E5-44A1-A04C-256664649647}</a:tableStyleId>
              </a:tblPr>
              <a:tblGrid>
                <a:gridCol w="2550925"/>
                <a:gridCol w="826025"/>
                <a:gridCol w="842225"/>
                <a:gridCol w="862450"/>
                <a:gridCol w="842225"/>
                <a:gridCol w="745025"/>
                <a:gridCol w="777425"/>
                <a:gridCol w="809825"/>
                <a:gridCol w="583075"/>
              </a:tblGrid>
              <a:tr h="195975">
                <a:tc gridSpan="9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Industry Employment Statistics, 2015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BC2E6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195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 9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BC2E6"/>
                    </a:solidFill>
                  </a:tcPr>
                </a:tc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2015 Annual Data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BC2E6"/>
                    </a:solidFill>
                  </a:tcPr>
                </a:tc>
                <a:tc hMerge="1"/>
                <a:tc hMerge="1"/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2010-2015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BC2E6"/>
                    </a:solidFill>
                  </a:tcPr>
                </a:tc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2014-2015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BC2E6"/>
                    </a:solidFill>
                  </a:tcPr>
                </a:tc>
                <a:tc hMerge="1"/>
              </a:tr>
              <a:tr h="587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NAICS Industry Title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of Firms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of Jobs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Payroll ($1,000s)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Avg. Annual Wage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Change in Jobs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 Change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Change in Jobs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 Change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BC2E6"/>
                    </a:solidFill>
                  </a:tcPr>
                </a:tc>
              </a:tr>
              <a:tr h="195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Total, All Industries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6,378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103,934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$4,067,781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$39,104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4,190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4.2%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1,420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1.4%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195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Agriculture, Forestry, Fish &amp; Hunt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308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3,130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$130,804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$41,652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576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22.6%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92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3.0%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195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Mining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9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269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$19,531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$72,696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19.0%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3.9%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195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Construction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775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4,766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$232,723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$48,672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759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18.9%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309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6.9%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195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Manufacturing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353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19,103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$931,441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$48,724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800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4.4%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252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1.3%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195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Utilities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38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489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$40,633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$83,148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-29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-5.6%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-19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-3.7%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195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Wholesale Trade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307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3,816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$208,109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$54,444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-147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-3.7%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0.4%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195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Retail Trade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836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12,639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$284,518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$22,464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710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6.0%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241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1.9%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195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Transportation &amp; Warehousing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369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3,619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$133,495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$36,764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511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16.4%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267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8.0%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195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Information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100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2,224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$107,430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$48,308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103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4.9%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-18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-0.8%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195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Finance &amp; Insurance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406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2,892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$164,709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$56,940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-72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-2.4%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-48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-1.6%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195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Real Estate &amp; Rental &amp; Leasing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175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811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$22,384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$27,560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1.2%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1.6%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195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Professional &amp; Technical Services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343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2,578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$135,613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$52,676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300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13.2%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153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6.3%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195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Management of Companies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33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914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$92,209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$100,724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-134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-12.8%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-91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-9.1%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195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Admin. Support &amp; Waste Mgmt. Svcs.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209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2,494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$66,286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$26,520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0.2%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-121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-4.6%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195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Educational Services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120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9,295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$374,830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$40,456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47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0.5%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0.8%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195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Health Care &amp; Social Assistance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595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17,623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$708,139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$40,144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148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0.8%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0.2%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195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Arts, Entertainment, &amp; Recreation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124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1,081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$12,664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$11,700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118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12.3%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3.4%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195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Accommodation &amp; Food Services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452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7,661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$95,863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$12,480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307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4.2%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130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1.7%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195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 Services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548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3,018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$76,327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$25,272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2.7%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0.4%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195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Public Administration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282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5,506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$230,075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$41,808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1.0%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1.5%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195975">
                <a:tc gridSpan="9"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1" lang="en-US" sz="1100" u="sng" cap="none" strike="noStrik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"/>
                        </a:rPr>
                        <a:t>Source: DEED Quarterly Census of Employment &amp; Wages (QCEW) program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  <p:sp>
        <p:nvSpPr>
          <p:cNvPr id="167" name="Shape 167"/>
          <p:cNvSpPr/>
          <p:nvPr/>
        </p:nvSpPr>
        <p:spPr>
          <a:xfrm>
            <a:off x="46469" y="3846001"/>
            <a:ext cx="2666999" cy="381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C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7699975" y="3048000"/>
            <a:ext cx="685799" cy="381000"/>
          </a:xfrm>
          <a:prstGeom prst="roundRect">
            <a:avLst>
              <a:gd fmla="val 16667" name="adj"/>
            </a:avLst>
          </a:prstGeom>
          <a:solidFill>
            <a:srgbClr val="4AE25C">
              <a:alpha val="22745"/>
            </a:srgbClr>
          </a:solidFill>
          <a:ln cap="flat" cmpd="sng" w="28575">
            <a:solidFill>
              <a:srgbClr val="FFC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7679168" y="3846001"/>
            <a:ext cx="685799" cy="421200"/>
          </a:xfrm>
          <a:prstGeom prst="roundRect">
            <a:avLst>
              <a:gd fmla="val 16667" name="adj"/>
            </a:avLst>
          </a:prstGeom>
          <a:solidFill>
            <a:srgbClr val="4AE25C">
              <a:alpha val="22745"/>
            </a:srgbClr>
          </a:solidFill>
          <a:ln cap="flat" cmpd="sng" w="28575">
            <a:solidFill>
              <a:srgbClr val="FFC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5410200" y="3866101"/>
            <a:ext cx="685799" cy="381000"/>
          </a:xfrm>
          <a:prstGeom prst="roundRect">
            <a:avLst>
              <a:gd fmla="val 16667" name="adj"/>
            </a:avLst>
          </a:prstGeom>
          <a:solidFill>
            <a:srgbClr val="C00000">
              <a:alpha val="22745"/>
            </a:srgbClr>
          </a:solidFill>
          <a:ln cap="flat" cmpd="sng" w="28575">
            <a:solidFill>
              <a:srgbClr val="FFC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71869" y="3048000"/>
            <a:ext cx="2666999" cy="381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C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28625" y="0"/>
            <a:ext cx="2304488" cy="1310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457200" y="6096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Considering College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457200" y="2057400"/>
            <a:ext cx="8229600" cy="4826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Higher Education is extremely important for some jobs (think nurse, doctor, accountant)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For other jobs higher education is much less of a requirement (think sales representative truck driver, welder, or customer service representative)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Decisions about higher education should be focused on the end goal (career). 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accent3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386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9511" y="-3629"/>
            <a:ext cx="2304488" cy="1310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180268" y="308292"/>
            <a:ext cx="5510118" cy="11593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1" i="1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Sizing up the options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1571336" y="3837226"/>
            <a:ext cx="1752600" cy="583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accent3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COLLEGE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180268" y="5055135"/>
            <a:ext cx="2385756" cy="6598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ct val="25000"/>
              <a:buFont typeface="Arial"/>
              <a:buNone/>
            </a:pPr>
            <a:r>
              <a:rPr b="1" lang="en-US" sz="204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University 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408"/>
              </a:spcBef>
              <a:buClr>
                <a:srgbClr val="17365D"/>
              </a:buClr>
              <a:buSzPct val="25000"/>
              <a:buFont typeface="Arial"/>
              <a:buNone/>
            </a:pPr>
            <a:r>
              <a:rPr lang="en-US" sz="204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(4 years or more)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3276600" y="4911042"/>
            <a:ext cx="2133599" cy="8039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ct val="25000"/>
              <a:buFont typeface="Arial"/>
              <a:buNone/>
            </a:pPr>
            <a:r>
              <a:rPr b="1" lang="en-US" sz="20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Technical College</a:t>
            </a:r>
          </a:p>
          <a:p>
            <a:pPr indent="0" lvl="0" marL="0" marR="0" rtl="0" algn="ctr">
              <a:spcBef>
                <a:spcPts val="400"/>
              </a:spcBef>
              <a:buClr>
                <a:srgbClr val="17365D"/>
              </a:buClr>
              <a:buSzPct val="25000"/>
              <a:buFont typeface="Arial"/>
              <a:buNone/>
            </a:pPr>
            <a:r>
              <a:rPr lang="en-US" sz="20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(6 months-2 years)</a:t>
            </a:r>
          </a:p>
        </p:txBody>
      </p:sp>
      <p:sp>
        <p:nvSpPr>
          <p:cNvPr id="188" name="Shape 188"/>
          <p:cNvSpPr/>
          <p:nvPr/>
        </p:nvSpPr>
        <p:spPr>
          <a:xfrm rot="3195351">
            <a:off x="1370217" y="4269104"/>
            <a:ext cx="457199" cy="74018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/>
          <p:nvPr/>
        </p:nvSpPr>
        <p:spPr>
          <a:xfrm rot="-3135583">
            <a:off x="2791718" y="4277739"/>
            <a:ext cx="457199" cy="74018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Shape 190"/>
          <p:cNvSpPr txBox="1"/>
          <p:nvPr/>
        </p:nvSpPr>
        <p:spPr>
          <a:xfrm>
            <a:off x="2046853" y="1958384"/>
            <a:ext cx="4419600" cy="11470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366092"/>
              </a:buClr>
              <a:buSzPct val="25000"/>
              <a:buFont typeface="Arial"/>
              <a:buNone/>
            </a:pPr>
            <a:r>
              <a:rPr b="1" lang="en-US" sz="36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Graduate High School Yay!</a:t>
            </a:r>
          </a:p>
        </p:txBody>
      </p:sp>
      <p:sp>
        <p:nvSpPr>
          <p:cNvPr id="191" name="Shape 191"/>
          <p:cNvSpPr/>
          <p:nvPr/>
        </p:nvSpPr>
        <p:spPr>
          <a:xfrm rot="3195351">
            <a:off x="2777472" y="2549230"/>
            <a:ext cx="457199" cy="74018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Shape 192"/>
          <p:cNvSpPr txBox="1"/>
          <p:nvPr/>
        </p:nvSpPr>
        <p:spPr>
          <a:xfrm>
            <a:off x="5410200" y="3275505"/>
            <a:ext cx="3124199" cy="3740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17365D"/>
              </a:buClr>
              <a:buSzPct val="25000"/>
              <a:buFont typeface="Arial"/>
              <a:buNone/>
            </a:pPr>
            <a:r>
              <a:rPr lang="en-US" sz="20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Start Making Money Now</a:t>
            </a:r>
          </a:p>
        </p:txBody>
      </p:sp>
      <p:sp>
        <p:nvSpPr>
          <p:cNvPr id="193" name="Shape 193"/>
          <p:cNvSpPr/>
          <p:nvPr/>
        </p:nvSpPr>
        <p:spPr>
          <a:xfrm rot="-3135583">
            <a:off x="5461788" y="2516289"/>
            <a:ext cx="457199" cy="74018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 txBox="1"/>
          <p:nvPr/>
        </p:nvSpPr>
        <p:spPr>
          <a:xfrm>
            <a:off x="730099" y="3375782"/>
            <a:ext cx="3124199" cy="3740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17365D"/>
              </a:buClr>
              <a:buSzPct val="25000"/>
              <a:buFont typeface="Arial"/>
              <a:buNone/>
            </a:pPr>
            <a:r>
              <a:rPr lang="en-US" sz="20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Start Making Money Later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5690387" y="3648105"/>
            <a:ext cx="3182655" cy="965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17365D"/>
              </a:buClr>
              <a:buSzPct val="25000"/>
              <a:buFont typeface="Arial"/>
              <a:buNone/>
            </a:pPr>
            <a:r>
              <a:rPr b="1" lang="en-US" sz="32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Job,  Apprenticeship, or Military</a:t>
            </a: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0969" y="-2627"/>
            <a:ext cx="3340655" cy="1958562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/>
          <p:nvPr/>
        </p:nvSpPr>
        <p:spPr>
          <a:xfrm rot="-2687823">
            <a:off x="1323859" y="5680150"/>
            <a:ext cx="457200" cy="740184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/>
          <p:nvPr/>
        </p:nvSpPr>
        <p:spPr>
          <a:xfrm rot="3195351">
            <a:off x="3134744" y="5668109"/>
            <a:ext cx="457199" cy="74018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/>
          <p:nvPr/>
        </p:nvSpPr>
        <p:spPr>
          <a:xfrm>
            <a:off x="1975442" y="5983633"/>
            <a:ext cx="1007029" cy="605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17365D"/>
              </a:buClr>
              <a:buSzPct val="25000"/>
              <a:buFont typeface="Arial"/>
              <a:buNone/>
            </a:pPr>
            <a:r>
              <a:rPr b="1" lang="en-US" sz="32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Job</a:t>
            </a:r>
          </a:p>
        </p:txBody>
      </p:sp>
      <p:sp>
        <p:nvSpPr>
          <p:cNvPr id="200" name="Shape 200"/>
          <p:cNvSpPr/>
          <p:nvPr/>
        </p:nvSpPr>
        <p:spPr>
          <a:xfrm>
            <a:off x="1875908" y="5923294"/>
            <a:ext cx="1177271" cy="874365"/>
          </a:xfrm>
          <a:prstGeom prst="ellipse">
            <a:avLst/>
          </a:prstGeom>
          <a:noFill/>
          <a:ln cap="flat" cmpd="sng" w="76200">
            <a:solidFill>
              <a:srgbClr val="E36C0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Shape 201"/>
          <p:cNvSpPr/>
          <p:nvPr/>
        </p:nvSpPr>
        <p:spPr>
          <a:xfrm>
            <a:off x="6796128" y="3648105"/>
            <a:ext cx="971174" cy="586505"/>
          </a:xfrm>
          <a:prstGeom prst="ellipse">
            <a:avLst/>
          </a:prstGeom>
          <a:noFill/>
          <a:ln cap="flat" cmpd="sng" w="76200">
            <a:solidFill>
              <a:srgbClr val="E36C0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457200" y="6096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t/>
            </a:r>
            <a:endParaRPr b="1" i="0" sz="3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457200" y="2057400"/>
            <a:ext cx="8229600" cy="4826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accent3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386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99126"/>
            <a:ext cx="8906214" cy="6149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457200" y="6096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t/>
            </a:r>
            <a:endParaRPr b="1" i="0" sz="3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457200" y="2057400"/>
            <a:ext cx="8229600" cy="4826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accent3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386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96078"/>
            <a:ext cx="8895051" cy="6152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